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AE02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BDCC-7E2D-48F3-BEF2-4DEA78A9D596}" type="datetimeFigureOut">
              <a:rPr lang="en-US" smtClean="0"/>
              <a:pPr/>
              <a:t>1/14/2008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9CA-9F61-4F73-AF90-B5FD92AA3D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BDCC-7E2D-48F3-BEF2-4DEA78A9D596}" type="datetimeFigureOut">
              <a:rPr lang="en-US" smtClean="0"/>
              <a:pPr/>
              <a:t>1/14/2008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9CA-9F61-4F73-AF90-B5FD92AA3D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BDCC-7E2D-48F3-BEF2-4DEA78A9D596}" type="datetimeFigureOut">
              <a:rPr lang="en-US" smtClean="0"/>
              <a:pPr/>
              <a:t>1/14/2008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9CA-9F61-4F73-AF90-B5FD92AA3D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BDCC-7E2D-48F3-BEF2-4DEA78A9D596}" type="datetimeFigureOut">
              <a:rPr lang="en-US" smtClean="0"/>
              <a:pPr/>
              <a:t>1/14/2008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9CA-9F61-4F73-AF90-B5FD92AA3D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BDCC-7E2D-48F3-BEF2-4DEA78A9D596}" type="datetimeFigureOut">
              <a:rPr lang="en-US" smtClean="0"/>
              <a:pPr/>
              <a:t>1/14/2008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9CA-9F61-4F73-AF90-B5FD92AA3D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BDCC-7E2D-48F3-BEF2-4DEA78A9D596}" type="datetimeFigureOut">
              <a:rPr lang="en-US" smtClean="0"/>
              <a:pPr/>
              <a:t>1/14/2008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9CA-9F61-4F73-AF90-B5FD92AA3D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BDCC-7E2D-48F3-BEF2-4DEA78A9D596}" type="datetimeFigureOut">
              <a:rPr lang="en-US" smtClean="0"/>
              <a:pPr/>
              <a:t>1/14/2008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9CA-9F61-4F73-AF90-B5FD92AA3D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BDCC-7E2D-48F3-BEF2-4DEA78A9D596}" type="datetimeFigureOut">
              <a:rPr lang="en-US" smtClean="0"/>
              <a:pPr/>
              <a:t>1/14/2008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9CA-9F61-4F73-AF90-B5FD92AA3D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BDCC-7E2D-48F3-BEF2-4DEA78A9D596}" type="datetimeFigureOut">
              <a:rPr lang="en-US" smtClean="0"/>
              <a:pPr/>
              <a:t>1/14/2008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9CA-9F61-4F73-AF90-B5FD92AA3D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BDCC-7E2D-48F3-BEF2-4DEA78A9D596}" type="datetimeFigureOut">
              <a:rPr lang="en-US" smtClean="0"/>
              <a:pPr/>
              <a:t>1/14/2008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9CA-9F61-4F73-AF90-B5FD92AA3D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BDCC-7E2D-48F3-BEF2-4DEA78A9D596}" type="datetimeFigureOut">
              <a:rPr lang="en-US" smtClean="0"/>
              <a:pPr/>
              <a:t>1/14/2008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9CA-9F61-4F73-AF90-B5FD92AA3D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00">
              <a:schemeClr val="bg1">
                <a:lumMod val="9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2BDCC-7E2D-48F3-BEF2-4DEA78A9D596}" type="datetimeFigureOut">
              <a:rPr lang="en-US" smtClean="0"/>
              <a:pPr/>
              <a:t>1/14/2008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3B9CA-9F61-4F73-AF90-B5FD92AA3D2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/>
        </p:nvGrpSpPr>
        <p:grpSpPr>
          <a:xfrm>
            <a:off x="714348" y="857232"/>
            <a:ext cx="7929618" cy="3786214"/>
            <a:chOff x="714348" y="857232"/>
            <a:chExt cx="7929618" cy="3786214"/>
          </a:xfrm>
        </p:grpSpPr>
        <p:grpSp>
          <p:nvGrpSpPr>
            <p:cNvPr id="81" name="Group 80"/>
            <p:cNvGrpSpPr/>
            <p:nvPr/>
          </p:nvGrpSpPr>
          <p:grpSpPr>
            <a:xfrm>
              <a:off x="714348" y="857232"/>
              <a:ext cx="7786742" cy="3786214"/>
              <a:chOff x="714348" y="857232"/>
              <a:chExt cx="7786742" cy="3786214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2357422" y="2071678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F</a:t>
                </a:r>
                <a:endParaRPr lang="en-AU" b="1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5786446" y="2071678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F</a:t>
                </a:r>
                <a:endParaRPr lang="en-AU" b="1" dirty="0"/>
              </a:p>
            </p:txBody>
          </p:sp>
          <p:grpSp>
            <p:nvGrpSpPr>
              <p:cNvPr id="80" name="Group 79"/>
              <p:cNvGrpSpPr/>
              <p:nvPr/>
            </p:nvGrpSpPr>
            <p:grpSpPr>
              <a:xfrm>
                <a:off x="714348" y="857232"/>
                <a:ext cx="7786742" cy="3786214"/>
                <a:chOff x="714348" y="857232"/>
                <a:chExt cx="7786742" cy="3786214"/>
              </a:xfrm>
            </p:grpSpPr>
            <p:sp>
              <p:nvSpPr>
                <p:cNvPr id="22" name="Flowchart: Connector 21"/>
                <p:cNvSpPr/>
                <p:nvPr/>
              </p:nvSpPr>
              <p:spPr>
                <a:xfrm>
                  <a:off x="2428860" y="2428868"/>
                  <a:ext cx="142876" cy="1428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25" name="Flowchart: Connector 24"/>
                <p:cNvSpPr/>
                <p:nvPr/>
              </p:nvSpPr>
              <p:spPr>
                <a:xfrm>
                  <a:off x="5857884" y="2428868"/>
                  <a:ext cx="142876" cy="1428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grpSp>
              <p:nvGrpSpPr>
                <p:cNvPr id="79" name="Group 78"/>
                <p:cNvGrpSpPr/>
                <p:nvPr/>
              </p:nvGrpSpPr>
              <p:grpSpPr>
                <a:xfrm>
                  <a:off x="714348" y="857232"/>
                  <a:ext cx="7786742" cy="3786214"/>
                  <a:chOff x="-500098" y="3071786"/>
                  <a:chExt cx="7786742" cy="3786214"/>
                </a:xfrm>
              </p:grpSpPr>
              <p:sp>
                <p:nvSpPr>
                  <p:cNvPr id="15" name="Oval 14"/>
                  <p:cNvSpPr/>
                  <p:nvPr/>
                </p:nvSpPr>
                <p:spPr>
                  <a:xfrm>
                    <a:off x="2857488" y="4286232"/>
                    <a:ext cx="285752" cy="857256"/>
                  </a:xfrm>
                  <a:prstGeom prst="ellipse">
                    <a:avLst/>
                  </a:prstGeom>
                  <a:solidFill>
                    <a:srgbClr val="C0C0C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cxnSp>
                <p:nvCxnSpPr>
                  <p:cNvPr id="14" name="Straight Connector 13"/>
                  <p:cNvCxnSpPr/>
                  <p:nvPr/>
                </p:nvCxnSpPr>
                <p:spPr>
                  <a:xfrm rot="5400000">
                    <a:off x="1179489" y="5035537"/>
                    <a:ext cx="3643338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9" name="Group 68"/>
                  <p:cNvGrpSpPr/>
                  <p:nvPr/>
                </p:nvGrpSpPr>
                <p:grpSpPr>
                  <a:xfrm>
                    <a:off x="-500098" y="3071786"/>
                    <a:ext cx="7786742" cy="1644662"/>
                    <a:chOff x="714348" y="857232"/>
                    <a:chExt cx="7786742" cy="1644662"/>
                  </a:xfrm>
                </p:grpSpPr>
                <p:sp>
                  <p:nvSpPr>
                    <p:cNvPr id="16" name="Up Arrow 15"/>
                    <p:cNvSpPr/>
                    <p:nvPr/>
                  </p:nvSpPr>
                  <p:spPr>
                    <a:xfrm>
                      <a:off x="1142976" y="1357298"/>
                      <a:ext cx="142876" cy="1143008"/>
                    </a:xfrm>
                    <a:prstGeom prst="upArrow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AU"/>
                    </a:p>
                  </p:txBody>
                </p:sp>
                <p:cxnSp>
                  <p:nvCxnSpPr>
                    <p:cNvPr id="8" name="Straight Connector 7"/>
                    <p:cNvCxnSpPr/>
                    <p:nvPr/>
                  </p:nvCxnSpPr>
                  <p:spPr>
                    <a:xfrm>
                      <a:off x="714348" y="2500306"/>
                      <a:ext cx="7786742" cy="1588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4" name="TextBox 63"/>
                    <p:cNvSpPr txBox="1"/>
                    <p:nvPr/>
                  </p:nvSpPr>
                  <p:spPr>
                    <a:xfrm>
                      <a:off x="857224" y="857232"/>
                      <a:ext cx="142876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b="1" dirty="0" smtClean="0"/>
                        <a:t>Object</a:t>
                      </a:r>
                      <a:endParaRPr lang="en-AU" b="1" dirty="0"/>
                    </a:p>
                  </p:txBody>
                </p:sp>
              </p:grpSp>
            </p:grpSp>
          </p:grpSp>
        </p:grpSp>
        <p:sp>
          <p:nvSpPr>
            <p:cNvPr id="95" name="TextBox 94"/>
            <p:cNvSpPr txBox="1"/>
            <p:nvPr/>
          </p:nvSpPr>
          <p:spPr>
            <a:xfrm>
              <a:off x="7215206" y="2071678"/>
              <a:ext cx="1428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Principal axis</a:t>
              </a:r>
              <a:endParaRPr lang="en-AU" b="1" dirty="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14290"/>
            <a:ext cx="7858180" cy="64294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“Ray Tracing – Convex lens”</a:t>
            </a:r>
            <a:endParaRPr lang="en-AU" sz="4000" b="1" dirty="0">
              <a:solidFill>
                <a:srgbClr val="0070C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214810" y="1357298"/>
            <a:ext cx="4429156" cy="2928958"/>
          </a:xfrm>
          <a:prstGeom prst="line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214810" y="4071942"/>
            <a:ext cx="4500594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itle 60"/>
          <p:cNvSpPr>
            <a:spLocks noGrp="1"/>
          </p:cNvSpPr>
          <p:nvPr>
            <p:ph type="ctrTitle"/>
          </p:nvPr>
        </p:nvSpPr>
        <p:spPr>
          <a:xfrm>
            <a:off x="285720" y="4643446"/>
            <a:ext cx="5143536" cy="428627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2060"/>
                </a:solidFill>
              </a:rPr>
              <a:t>Ray 1. </a:t>
            </a:r>
            <a:r>
              <a:rPr lang="en-US" sz="2000" b="1" u="sng" dirty="0" smtClean="0">
                <a:solidFill>
                  <a:srgbClr val="002060"/>
                </a:solidFill>
              </a:rPr>
              <a:t>Incident ray</a:t>
            </a:r>
            <a:r>
              <a:rPr lang="en-US" sz="2000" b="1" dirty="0" smtClean="0">
                <a:solidFill>
                  <a:srgbClr val="002060"/>
                </a:solidFill>
              </a:rPr>
              <a:t> parallel to the principal axis</a:t>
            </a:r>
            <a:endParaRPr lang="en-AU" sz="2000" b="1" dirty="0" smtClean="0">
              <a:solidFill>
                <a:srgbClr val="002060"/>
              </a:solidFill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857224" y="1000108"/>
            <a:ext cx="3357586" cy="369332"/>
            <a:chOff x="857224" y="1000108"/>
            <a:chExt cx="3357586" cy="369332"/>
          </a:xfrm>
        </p:grpSpPr>
        <p:cxnSp>
          <p:nvCxnSpPr>
            <p:cNvPr id="49" name="Straight Arrow Connector 48"/>
            <p:cNvCxnSpPr/>
            <p:nvPr/>
          </p:nvCxnSpPr>
          <p:spPr>
            <a:xfrm>
              <a:off x="857224" y="1357298"/>
              <a:ext cx="3357586" cy="1588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2786050" y="100010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2060"/>
                  </a:solidFill>
                </a:rPr>
                <a:t>1</a:t>
              </a:r>
              <a:endParaRPr lang="en-AU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928662" y="1071546"/>
            <a:ext cx="3286148" cy="3000396"/>
            <a:chOff x="928662" y="1071546"/>
            <a:chExt cx="3286148" cy="3000396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928662" y="1071546"/>
              <a:ext cx="3286148" cy="3000396"/>
            </a:xfrm>
            <a:prstGeom prst="line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2786050" y="250030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2060"/>
                  </a:solidFill>
                </a:rPr>
                <a:t>2</a:t>
              </a:r>
              <a:endParaRPr lang="en-AU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73" name="Title 60"/>
          <p:cNvSpPr txBox="1">
            <a:spLocks/>
          </p:cNvSpPr>
          <p:nvPr/>
        </p:nvSpPr>
        <p:spPr>
          <a:xfrm>
            <a:off x="5214942" y="4643446"/>
            <a:ext cx="3857652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emerges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through the focal point </a:t>
            </a:r>
            <a:endParaRPr kumimoji="0" lang="en-A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4" name="Title 60"/>
          <p:cNvSpPr txBox="1">
            <a:spLocks/>
          </p:cNvSpPr>
          <p:nvPr/>
        </p:nvSpPr>
        <p:spPr>
          <a:xfrm>
            <a:off x="285720" y="5143513"/>
            <a:ext cx="4714908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Ray 2. 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Incident ray</a:t>
            </a:r>
            <a:r>
              <a:rPr kumimoji="0" lang="en-US" sz="2000" b="1" i="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through the focal point</a:t>
            </a:r>
            <a:endParaRPr kumimoji="0" lang="en-A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5" name="Title 60"/>
          <p:cNvSpPr txBox="1">
            <a:spLocks/>
          </p:cNvSpPr>
          <p:nvPr/>
        </p:nvSpPr>
        <p:spPr>
          <a:xfrm>
            <a:off x="4714876" y="5143513"/>
            <a:ext cx="4429156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emerges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parallel to the principal axis</a:t>
            </a:r>
            <a:endParaRPr kumimoji="0" lang="en-A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6" name="Title 60"/>
          <p:cNvSpPr txBox="1">
            <a:spLocks/>
          </p:cNvSpPr>
          <p:nvPr/>
        </p:nvSpPr>
        <p:spPr>
          <a:xfrm>
            <a:off x="285720" y="5643578"/>
            <a:ext cx="5286412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Ray 3. 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Incident ray</a:t>
            </a:r>
            <a:r>
              <a:rPr kumimoji="0" lang="en-US" sz="2000" b="1" i="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through the pole of the lens</a:t>
            </a:r>
            <a:endParaRPr kumimoji="0" lang="en-A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8" name="Title 60"/>
          <p:cNvSpPr txBox="1">
            <a:spLocks/>
          </p:cNvSpPr>
          <p:nvPr/>
        </p:nvSpPr>
        <p:spPr>
          <a:xfrm>
            <a:off x="285720" y="6143644"/>
            <a:ext cx="8429684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NB:  Image is formed at the</a:t>
            </a:r>
            <a:r>
              <a:rPr kumimoji="0" lang="en-US" sz="2000" b="1" i="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intersection</a:t>
            </a:r>
            <a:r>
              <a:rPr kumimoji="0" lang="en-US" sz="2000" b="1" i="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 of the emerging rays   </a:t>
            </a:r>
            <a:endParaRPr kumimoji="0" lang="en-A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857224" y="1214422"/>
            <a:ext cx="3357586" cy="1285884"/>
            <a:chOff x="857224" y="1214422"/>
            <a:chExt cx="3357586" cy="1285884"/>
          </a:xfrm>
        </p:grpSpPr>
        <p:sp>
          <p:nvSpPr>
            <p:cNvPr id="68" name="TextBox 67"/>
            <p:cNvSpPr txBox="1"/>
            <p:nvPr/>
          </p:nvSpPr>
          <p:spPr>
            <a:xfrm>
              <a:off x="2786050" y="170234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2060"/>
                  </a:solidFill>
                </a:rPr>
                <a:t>3</a:t>
              </a:r>
              <a:endParaRPr lang="en-AU" b="1" dirty="0">
                <a:solidFill>
                  <a:srgbClr val="002060"/>
                </a:solidFill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857224" y="1214422"/>
              <a:ext cx="3357586" cy="1285884"/>
            </a:xfrm>
            <a:prstGeom prst="line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itle 60"/>
          <p:cNvSpPr txBox="1">
            <a:spLocks/>
          </p:cNvSpPr>
          <p:nvPr/>
        </p:nvSpPr>
        <p:spPr>
          <a:xfrm>
            <a:off x="5214942" y="5643578"/>
            <a:ext cx="4429156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</a:t>
            </a:r>
            <a:r>
              <a:rPr kumimoji="0" lang="en-US" sz="2000" b="1" i="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2000" b="1" u="sng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emerges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unaffected</a:t>
            </a:r>
            <a:endParaRPr lang="en-AU" sz="20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4214810" y="2500306"/>
            <a:ext cx="4500594" cy="1714512"/>
          </a:xfrm>
          <a:prstGeom prst="line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/>
          <p:cNvGrpSpPr/>
          <p:nvPr/>
        </p:nvGrpSpPr>
        <p:grpSpPr>
          <a:xfrm>
            <a:off x="8001024" y="2500306"/>
            <a:ext cx="785818" cy="2012406"/>
            <a:chOff x="8001024" y="2500306"/>
            <a:chExt cx="785818" cy="2012406"/>
          </a:xfrm>
        </p:grpSpPr>
        <p:sp>
          <p:nvSpPr>
            <p:cNvPr id="60" name="Down Arrow 59"/>
            <p:cNvSpPr/>
            <p:nvPr/>
          </p:nvSpPr>
          <p:spPr>
            <a:xfrm>
              <a:off x="8286776" y="2500306"/>
              <a:ext cx="142876" cy="1571636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8001024" y="4143380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Image</a:t>
              </a:r>
              <a:endParaRPr lang="en-AU" b="1" dirty="0"/>
            </a:p>
          </p:txBody>
        </p:sp>
      </p:grpSp>
      <p:sp>
        <p:nvSpPr>
          <p:cNvPr id="97" name="Title 60"/>
          <p:cNvSpPr txBox="1">
            <a:spLocks/>
          </p:cNvSpPr>
          <p:nvPr/>
        </p:nvSpPr>
        <p:spPr>
          <a:xfrm>
            <a:off x="857256" y="6357958"/>
            <a:ext cx="3214678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(Image is 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inverted, enlarged &amp; real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AU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49" name="Picture 1" descr="MAJ Logo1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58214" y="6286520"/>
            <a:ext cx="624755" cy="35242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1E0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73" grpId="0"/>
      <p:bldP spid="74" grpId="0"/>
      <p:bldP spid="75" grpId="0"/>
      <p:bldP spid="76" grpId="0"/>
      <p:bldP spid="78" grpId="0"/>
      <p:bldP spid="89" grpId="0"/>
      <p:bldP spid="97" grpId="0"/>
      <p:bldP spid="9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49"/>
          <p:cNvSpPr/>
          <p:nvPr/>
        </p:nvSpPr>
        <p:spPr>
          <a:xfrm>
            <a:off x="4357686" y="3000372"/>
            <a:ext cx="285752" cy="857256"/>
          </a:xfrm>
          <a:prstGeom prst="ellipse">
            <a:avLst/>
          </a:prstGeom>
          <a:solidFill>
            <a:srgbClr val="C0C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14290"/>
            <a:ext cx="7858180" cy="64294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“Ray Tracing – Convex lens”</a:t>
            </a:r>
            <a:endParaRPr lang="en-AU" sz="4000" b="1" dirty="0">
              <a:solidFill>
                <a:srgbClr val="0070C0"/>
              </a:solidFill>
            </a:endParaRPr>
          </a:p>
        </p:txBody>
      </p:sp>
      <p:pic>
        <p:nvPicPr>
          <p:cNvPr id="2049" name="Picture 1" descr="MAJ Logo1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58214" y="6286520"/>
            <a:ext cx="624755" cy="352426"/>
          </a:xfrm>
          <a:prstGeom prst="rect">
            <a:avLst/>
          </a:prstGeom>
          <a:noFill/>
        </p:spPr>
      </p:pic>
      <p:sp>
        <p:nvSpPr>
          <p:cNvPr id="16" name="Up Arrow 15"/>
          <p:cNvSpPr/>
          <p:nvPr/>
        </p:nvSpPr>
        <p:spPr>
          <a:xfrm>
            <a:off x="1571604" y="2571744"/>
            <a:ext cx="142876" cy="85725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4" name="TextBox 63"/>
          <p:cNvSpPr txBox="1"/>
          <p:nvPr/>
        </p:nvSpPr>
        <p:spPr>
          <a:xfrm>
            <a:off x="1571604" y="221455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Object</a:t>
            </a:r>
            <a:endParaRPr lang="en-AU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3214678" y="300037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AU" b="1" dirty="0"/>
          </a:p>
        </p:txBody>
      </p:sp>
      <p:sp>
        <p:nvSpPr>
          <p:cNvPr id="22" name="Flowchart: Connector 21"/>
          <p:cNvSpPr/>
          <p:nvPr/>
        </p:nvSpPr>
        <p:spPr>
          <a:xfrm>
            <a:off x="3286116" y="3357562"/>
            <a:ext cx="142876" cy="142876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7" name="Group 142"/>
          <p:cNvGrpSpPr/>
          <p:nvPr/>
        </p:nvGrpSpPr>
        <p:grpSpPr>
          <a:xfrm>
            <a:off x="1071538" y="1285860"/>
            <a:ext cx="6858842" cy="4289456"/>
            <a:chOff x="785786" y="1141396"/>
            <a:chExt cx="6858842" cy="4289456"/>
          </a:xfrm>
        </p:grpSpPr>
        <p:grpSp>
          <p:nvGrpSpPr>
            <p:cNvPr id="9" name="Group 141"/>
            <p:cNvGrpSpPr/>
            <p:nvPr/>
          </p:nvGrpSpPr>
          <p:grpSpPr>
            <a:xfrm>
              <a:off x="785786" y="1143778"/>
              <a:ext cx="6858842" cy="4286280"/>
              <a:chOff x="785786" y="1143778"/>
              <a:chExt cx="6858842" cy="428628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rot="5400000">
                <a:off x="2072464" y="3286124"/>
                <a:ext cx="4285486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1500960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-213552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-1356560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929456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357952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-785056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5501488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4357686" y="3286124"/>
                <a:ext cx="428628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2643968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3786976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>
                <a:off x="4929984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3215472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140"/>
            <p:cNvGrpSpPr/>
            <p:nvPr/>
          </p:nvGrpSpPr>
          <p:grpSpPr>
            <a:xfrm>
              <a:off x="785786" y="1141396"/>
              <a:ext cx="6858048" cy="4289456"/>
              <a:chOff x="785786" y="1141396"/>
              <a:chExt cx="6858048" cy="4289456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785786" y="3286124"/>
                <a:ext cx="685804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85786" y="5429264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785786" y="1141396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785786" y="4570420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785786" y="5000636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785786" y="1538270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785786" y="1998652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785786" y="2427280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785786" y="2857496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785786" y="4143380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785786" y="3714752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5" name="TextBox 94"/>
          <p:cNvSpPr txBox="1"/>
          <p:nvPr/>
        </p:nvSpPr>
        <p:spPr>
          <a:xfrm>
            <a:off x="6500826" y="305966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Principal axis</a:t>
            </a:r>
            <a:endParaRPr lang="en-AU" b="1" dirty="0"/>
          </a:p>
        </p:txBody>
      </p:sp>
      <p:sp>
        <p:nvSpPr>
          <p:cNvPr id="139" name="Down Arrow 138"/>
          <p:cNvSpPr/>
          <p:nvPr/>
        </p:nvSpPr>
        <p:spPr>
          <a:xfrm>
            <a:off x="6357950" y="3429000"/>
            <a:ext cx="142876" cy="57150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0" name="TextBox 139"/>
          <p:cNvSpPr txBox="1"/>
          <p:nvPr/>
        </p:nvSpPr>
        <p:spPr>
          <a:xfrm>
            <a:off x="6357950" y="414338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Image</a:t>
            </a:r>
            <a:endParaRPr lang="en-AU" b="1" dirty="0"/>
          </a:p>
        </p:txBody>
      </p:sp>
      <p:sp>
        <p:nvSpPr>
          <p:cNvPr id="145" name="TextBox 144"/>
          <p:cNvSpPr txBox="1"/>
          <p:nvPr/>
        </p:nvSpPr>
        <p:spPr>
          <a:xfrm>
            <a:off x="1214414" y="857232"/>
            <a:ext cx="6429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Object placed at beyond double the focal length (&gt;2</a:t>
            </a:r>
            <a:r>
              <a:rPr lang="en-US" sz="2000" b="1" i="1" dirty="0" smtClean="0">
                <a:solidFill>
                  <a:srgbClr val="0070C0"/>
                </a:solidFill>
              </a:rPr>
              <a:t>f)</a:t>
            </a:r>
            <a:endParaRPr lang="en-AU" sz="2000" b="1" i="1" dirty="0" smtClean="0">
              <a:solidFill>
                <a:srgbClr val="0070C0"/>
              </a:solidFill>
            </a:endParaRPr>
          </a:p>
        </p:txBody>
      </p:sp>
      <p:sp>
        <p:nvSpPr>
          <p:cNvPr id="51" name="Flowchart: Connector 50"/>
          <p:cNvSpPr/>
          <p:nvPr/>
        </p:nvSpPr>
        <p:spPr>
          <a:xfrm>
            <a:off x="5572132" y="3357562"/>
            <a:ext cx="142876" cy="142876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1357290" y="2571744"/>
            <a:ext cx="3143272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500562" y="2571744"/>
            <a:ext cx="2214578" cy="164307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1285852" y="2357430"/>
            <a:ext cx="3214710" cy="164307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500562" y="4000504"/>
            <a:ext cx="2286016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500694" y="300037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AU" b="1" dirty="0"/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1214414" y="2428868"/>
            <a:ext cx="5715040" cy="1714512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animBg="1"/>
      <p:bldP spid="1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49"/>
          <p:cNvSpPr/>
          <p:nvPr/>
        </p:nvSpPr>
        <p:spPr>
          <a:xfrm>
            <a:off x="4357686" y="3000372"/>
            <a:ext cx="285752" cy="857256"/>
          </a:xfrm>
          <a:prstGeom prst="ellipse">
            <a:avLst/>
          </a:prstGeom>
          <a:solidFill>
            <a:srgbClr val="C0C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14290"/>
            <a:ext cx="7858180" cy="64294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“Ray Tracing – Convex lens”</a:t>
            </a:r>
            <a:endParaRPr lang="en-AU" sz="4000" b="1" dirty="0">
              <a:solidFill>
                <a:srgbClr val="0070C0"/>
              </a:solidFill>
            </a:endParaRPr>
          </a:p>
        </p:txBody>
      </p:sp>
      <p:pic>
        <p:nvPicPr>
          <p:cNvPr id="2049" name="Picture 1" descr="MAJ Logo1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58214" y="6286520"/>
            <a:ext cx="624755" cy="352426"/>
          </a:xfrm>
          <a:prstGeom prst="rect">
            <a:avLst/>
          </a:prstGeom>
          <a:noFill/>
        </p:spPr>
      </p:pic>
      <p:sp>
        <p:nvSpPr>
          <p:cNvPr id="16" name="Up Arrow 15"/>
          <p:cNvSpPr/>
          <p:nvPr/>
        </p:nvSpPr>
        <p:spPr>
          <a:xfrm>
            <a:off x="2143108" y="2571744"/>
            <a:ext cx="142876" cy="85725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4" name="TextBox 63"/>
          <p:cNvSpPr txBox="1"/>
          <p:nvPr/>
        </p:nvSpPr>
        <p:spPr>
          <a:xfrm>
            <a:off x="2143108" y="221455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Object</a:t>
            </a:r>
            <a:endParaRPr lang="en-AU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3214678" y="300037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AU" b="1" dirty="0"/>
          </a:p>
        </p:txBody>
      </p:sp>
      <p:sp>
        <p:nvSpPr>
          <p:cNvPr id="22" name="Flowchart: Connector 21"/>
          <p:cNvSpPr/>
          <p:nvPr/>
        </p:nvSpPr>
        <p:spPr>
          <a:xfrm>
            <a:off x="3286116" y="3357562"/>
            <a:ext cx="142876" cy="142876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2" name="Group 142"/>
          <p:cNvGrpSpPr/>
          <p:nvPr/>
        </p:nvGrpSpPr>
        <p:grpSpPr>
          <a:xfrm>
            <a:off x="1071538" y="1285860"/>
            <a:ext cx="6858842" cy="4289456"/>
            <a:chOff x="785786" y="1141396"/>
            <a:chExt cx="6858842" cy="4289456"/>
          </a:xfrm>
        </p:grpSpPr>
        <p:grpSp>
          <p:nvGrpSpPr>
            <p:cNvPr id="4" name="Group 141"/>
            <p:cNvGrpSpPr/>
            <p:nvPr/>
          </p:nvGrpSpPr>
          <p:grpSpPr>
            <a:xfrm>
              <a:off x="785786" y="1143778"/>
              <a:ext cx="6858842" cy="4286280"/>
              <a:chOff x="785786" y="1143778"/>
              <a:chExt cx="6858842" cy="428628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rot="5400000">
                <a:off x="2072464" y="3286124"/>
                <a:ext cx="4285486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1500960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-213552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-1356560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929456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357952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-785056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5501488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4357686" y="3286124"/>
                <a:ext cx="428628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2643968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3786976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>
                <a:off x="4929984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3215472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140"/>
            <p:cNvGrpSpPr/>
            <p:nvPr/>
          </p:nvGrpSpPr>
          <p:grpSpPr>
            <a:xfrm>
              <a:off x="785786" y="1141396"/>
              <a:ext cx="6858048" cy="4289456"/>
              <a:chOff x="785786" y="1141396"/>
              <a:chExt cx="6858048" cy="4289456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785786" y="3286124"/>
                <a:ext cx="685804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85786" y="5429264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785786" y="1141396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785786" y="4570420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785786" y="5000636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785786" y="1538270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785786" y="1998652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785786" y="2427280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785786" y="2857496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785786" y="4143380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785786" y="3714752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5" name="TextBox 94"/>
          <p:cNvSpPr txBox="1"/>
          <p:nvPr/>
        </p:nvSpPr>
        <p:spPr>
          <a:xfrm>
            <a:off x="6500826" y="305966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Principal axis</a:t>
            </a:r>
            <a:endParaRPr lang="en-AU" b="1" dirty="0"/>
          </a:p>
        </p:txBody>
      </p:sp>
      <p:sp>
        <p:nvSpPr>
          <p:cNvPr id="139" name="Down Arrow 138"/>
          <p:cNvSpPr/>
          <p:nvPr/>
        </p:nvSpPr>
        <p:spPr>
          <a:xfrm>
            <a:off x="6715140" y="3429000"/>
            <a:ext cx="142876" cy="85725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0" name="TextBox 139"/>
          <p:cNvSpPr txBox="1"/>
          <p:nvPr/>
        </p:nvSpPr>
        <p:spPr>
          <a:xfrm>
            <a:off x="6715140" y="434555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Image</a:t>
            </a:r>
            <a:endParaRPr lang="en-AU" b="1" dirty="0"/>
          </a:p>
        </p:txBody>
      </p:sp>
      <p:sp>
        <p:nvSpPr>
          <p:cNvPr id="51" name="Flowchart: Connector 50"/>
          <p:cNvSpPr/>
          <p:nvPr/>
        </p:nvSpPr>
        <p:spPr>
          <a:xfrm>
            <a:off x="5572132" y="3357562"/>
            <a:ext cx="142876" cy="142876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1857356" y="2571744"/>
            <a:ext cx="2643206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500562" y="2571744"/>
            <a:ext cx="2571768" cy="1928826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1928794" y="2357430"/>
            <a:ext cx="2571768" cy="1928826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429124" y="4286256"/>
            <a:ext cx="2714644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214414" y="857232"/>
            <a:ext cx="6429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Object placed at double the focal length (2</a:t>
            </a:r>
            <a:r>
              <a:rPr lang="en-US" sz="2000" b="1" i="1" dirty="0" smtClean="0">
                <a:solidFill>
                  <a:srgbClr val="0070C0"/>
                </a:solidFill>
              </a:rPr>
              <a:t>f)</a:t>
            </a:r>
            <a:endParaRPr lang="en-AU" sz="2000" b="1" i="1" dirty="0" smtClean="0">
              <a:solidFill>
                <a:srgbClr val="0070C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500694" y="300037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AU" b="1" dirty="0"/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1857356" y="2428868"/>
            <a:ext cx="5286412" cy="200026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animBg="1"/>
      <p:bldP spid="1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49"/>
          <p:cNvSpPr/>
          <p:nvPr/>
        </p:nvSpPr>
        <p:spPr>
          <a:xfrm>
            <a:off x="4357686" y="3000372"/>
            <a:ext cx="285752" cy="857256"/>
          </a:xfrm>
          <a:prstGeom prst="ellipse">
            <a:avLst/>
          </a:prstGeom>
          <a:solidFill>
            <a:srgbClr val="C0C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14290"/>
            <a:ext cx="7858180" cy="64294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“Ray Tracing – Convex lens”</a:t>
            </a:r>
            <a:endParaRPr lang="en-AU" sz="4000" b="1" dirty="0">
              <a:solidFill>
                <a:srgbClr val="0070C0"/>
              </a:solidFill>
            </a:endParaRPr>
          </a:p>
        </p:txBody>
      </p:sp>
      <p:pic>
        <p:nvPicPr>
          <p:cNvPr id="2049" name="Picture 1" descr="MAJ Logo1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58214" y="6286520"/>
            <a:ext cx="624755" cy="352426"/>
          </a:xfrm>
          <a:prstGeom prst="rect">
            <a:avLst/>
          </a:prstGeom>
          <a:noFill/>
        </p:spPr>
      </p:pic>
      <p:sp>
        <p:nvSpPr>
          <p:cNvPr id="16" name="Up Arrow 15"/>
          <p:cNvSpPr/>
          <p:nvPr/>
        </p:nvSpPr>
        <p:spPr>
          <a:xfrm>
            <a:off x="2714612" y="2571744"/>
            <a:ext cx="142876" cy="85725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4" name="TextBox 63"/>
          <p:cNvSpPr txBox="1"/>
          <p:nvPr/>
        </p:nvSpPr>
        <p:spPr>
          <a:xfrm>
            <a:off x="2714612" y="221455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Object</a:t>
            </a:r>
            <a:endParaRPr lang="en-AU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3214678" y="300037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AU" b="1" dirty="0"/>
          </a:p>
        </p:txBody>
      </p:sp>
      <p:sp>
        <p:nvSpPr>
          <p:cNvPr id="22" name="Flowchart: Connector 21"/>
          <p:cNvSpPr/>
          <p:nvPr/>
        </p:nvSpPr>
        <p:spPr>
          <a:xfrm>
            <a:off x="3286116" y="3357562"/>
            <a:ext cx="142876" cy="142876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2" name="Group 142"/>
          <p:cNvGrpSpPr/>
          <p:nvPr/>
        </p:nvGrpSpPr>
        <p:grpSpPr>
          <a:xfrm>
            <a:off x="1071538" y="1285860"/>
            <a:ext cx="6858842" cy="4289456"/>
            <a:chOff x="785786" y="1141396"/>
            <a:chExt cx="6858842" cy="4289456"/>
          </a:xfrm>
        </p:grpSpPr>
        <p:grpSp>
          <p:nvGrpSpPr>
            <p:cNvPr id="4" name="Group 141"/>
            <p:cNvGrpSpPr/>
            <p:nvPr/>
          </p:nvGrpSpPr>
          <p:grpSpPr>
            <a:xfrm>
              <a:off x="785786" y="1143778"/>
              <a:ext cx="6858842" cy="4286280"/>
              <a:chOff x="785786" y="1143778"/>
              <a:chExt cx="6858842" cy="428628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rot="5400000">
                <a:off x="2072464" y="3286124"/>
                <a:ext cx="4285486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1500960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-213552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-1356560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929456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357952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-785056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5501488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4357686" y="3286124"/>
                <a:ext cx="428628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2643968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3786976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>
                <a:off x="4929984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3215472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140"/>
            <p:cNvGrpSpPr/>
            <p:nvPr/>
          </p:nvGrpSpPr>
          <p:grpSpPr>
            <a:xfrm>
              <a:off x="785786" y="1141396"/>
              <a:ext cx="6858048" cy="4289456"/>
              <a:chOff x="785786" y="1141396"/>
              <a:chExt cx="6858048" cy="4289456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785786" y="3286124"/>
                <a:ext cx="685804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85786" y="5429264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785786" y="1141396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785786" y="4570420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785786" y="5000636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785786" y="1538270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785786" y="1998652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785786" y="2427280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785786" y="2857496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785786" y="4143380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785786" y="3714752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5" name="TextBox 94"/>
          <p:cNvSpPr txBox="1"/>
          <p:nvPr/>
        </p:nvSpPr>
        <p:spPr>
          <a:xfrm>
            <a:off x="6500826" y="305966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Principal axis</a:t>
            </a:r>
            <a:endParaRPr lang="en-AU" b="1" dirty="0"/>
          </a:p>
        </p:txBody>
      </p:sp>
      <p:sp>
        <p:nvSpPr>
          <p:cNvPr id="139" name="Down Arrow 138"/>
          <p:cNvSpPr/>
          <p:nvPr/>
        </p:nvSpPr>
        <p:spPr>
          <a:xfrm>
            <a:off x="7858148" y="3429000"/>
            <a:ext cx="142876" cy="171451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0" name="TextBox 139"/>
          <p:cNvSpPr txBox="1"/>
          <p:nvPr/>
        </p:nvSpPr>
        <p:spPr>
          <a:xfrm>
            <a:off x="7858148" y="534568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Image</a:t>
            </a:r>
            <a:endParaRPr lang="en-AU" b="1" dirty="0"/>
          </a:p>
        </p:txBody>
      </p:sp>
      <p:sp>
        <p:nvSpPr>
          <p:cNvPr id="51" name="Flowchart: Connector 50"/>
          <p:cNvSpPr/>
          <p:nvPr/>
        </p:nvSpPr>
        <p:spPr>
          <a:xfrm>
            <a:off x="5572132" y="3357562"/>
            <a:ext cx="142876" cy="142876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3530872" y="1612608"/>
            <a:ext cx="10554" cy="1928826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500562" y="2571744"/>
            <a:ext cx="3786214" cy="285752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500562" y="5143512"/>
            <a:ext cx="3714776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64" idx="1"/>
          </p:cNvCxnSpPr>
          <p:nvPr/>
        </p:nvCxnSpPr>
        <p:spPr>
          <a:xfrm rot="10800000" flipH="1" flipV="1">
            <a:off x="2714612" y="2399220"/>
            <a:ext cx="1785950" cy="2744292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0" y="8572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Object placed between the focal length (</a:t>
            </a:r>
            <a:r>
              <a:rPr lang="en-US" sz="2000" b="1" i="1" dirty="0" smtClean="0">
                <a:solidFill>
                  <a:srgbClr val="0070C0"/>
                </a:solidFill>
              </a:rPr>
              <a:t>f</a:t>
            </a:r>
            <a:r>
              <a:rPr lang="en-US" sz="2000" b="1" dirty="0" smtClean="0">
                <a:solidFill>
                  <a:srgbClr val="0070C0"/>
                </a:solidFill>
              </a:rPr>
              <a:t>) and double the focal length (2</a:t>
            </a:r>
            <a:r>
              <a:rPr lang="en-US" sz="2000" b="1" i="1" dirty="0" smtClean="0">
                <a:solidFill>
                  <a:srgbClr val="0070C0"/>
                </a:solidFill>
              </a:rPr>
              <a:t>f)</a:t>
            </a:r>
            <a:endParaRPr lang="en-AU" sz="2000" b="1" i="1" dirty="0" smtClean="0">
              <a:solidFill>
                <a:srgbClr val="0070C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500694" y="300037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AU" b="1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2571736" y="2428868"/>
            <a:ext cx="5643602" cy="285752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animBg="1"/>
      <p:bldP spid="1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Oval 108"/>
          <p:cNvSpPr/>
          <p:nvPr/>
        </p:nvSpPr>
        <p:spPr>
          <a:xfrm>
            <a:off x="4357686" y="3000372"/>
            <a:ext cx="285752" cy="857256"/>
          </a:xfrm>
          <a:prstGeom prst="ellipse">
            <a:avLst/>
          </a:prstGeom>
          <a:solidFill>
            <a:srgbClr val="C0C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49" name="Picture 1" descr="MAJ Logo1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58214" y="6286520"/>
            <a:ext cx="624755" cy="352426"/>
          </a:xfrm>
          <a:prstGeom prst="rect">
            <a:avLst/>
          </a:prstGeom>
          <a:noFill/>
        </p:spPr>
      </p:pic>
      <p:sp>
        <p:nvSpPr>
          <p:cNvPr id="145" name="TextBox 144"/>
          <p:cNvSpPr txBox="1"/>
          <p:nvPr/>
        </p:nvSpPr>
        <p:spPr>
          <a:xfrm>
            <a:off x="1214414" y="857232"/>
            <a:ext cx="6429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Object placed at the focal length (</a:t>
            </a:r>
            <a:r>
              <a:rPr lang="en-US" sz="2000" b="1" i="1" dirty="0" smtClean="0">
                <a:solidFill>
                  <a:srgbClr val="0070C0"/>
                </a:solidFill>
              </a:rPr>
              <a:t>f)</a:t>
            </a:r>
            <a:endParaRPr lang="en-AU" sz="2000" b="1" i="1" dirty="0" smtClean="0">
              <a:solidFill>
                <a:srgbClr val="0070C0"/>
              </a:solidFill>
            </a:endParaRPr>
          </a:p>
        </p:txBody>
      </p:sp>
      <p:sp>
        <p:nvSpPr>
          <p:cNvPr id="46" name="Subtitle 2"/>
          <p:cNvSpPr txBox="1">
            <a:spLocks/>
          </p:cNvSpPr>
          <p:nvPr/>
        </p:nvSpPr>
        <p:spPr>
          <a:xfrm>
            <a:off x="571472" y="214290"/>
            <a:ext cx="7858180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“Ray Tracing – Convex lens”</a:t>
            </a:r>
            <a:endParaRPr kumimoji="0" lang="en-AU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7" name="Group 142"/>
          <p:cNvGrpSpPr/>
          <p:nvPr/>
        </p:nvGrpSpPr>
        <p:grpSpPr>
          <a:xfrm>
            <a:off x="1071538" y="1285860"/>
            <a:ext cx="6858842" cy="4289456"/>
            <a:chOff x="785786" y="1141396"/>
            <a:chExt cx="6858842" cy="4289456"/>
          </a:xfrm>
        </p:grpSpPr>
        <p:grpSp>
          <p:nvGrpSpPr>
            <p:cNvPr id="48" name="Group 141"/>
            <p:cNvGrpSpPr/>
            <p:nvPr/>
          </p:nvGrpSpPr>
          <p:grpSpPr>
            <a:xfrm>
              <a:off x="785786" y="1143778"/>
              <a:ext cx="6858842" cy="4286280"/>
              <a:chOff x="785786" y="1143778"/>
              <a:chExt cx="6858842" cy="4286280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 rot="5400000">
                <a:off x="2072464" y="3286124"/>
                <a:ext cx="4285486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5400000">
                <a:off x="1500960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>
                <a:off x="-213552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5400000">
                <a:off x="-1356560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>
                <a:off x="929456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>
                <a:off x="357952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>
                <a:off x="-785056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5501488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>
                <a:off x="4357686" y="3286124"/>
                <a:ext cx="428628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5400000">
                <a:off x="2643968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>
                <a:off x="3786976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5400000">
                <a:off x="4929984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>
                <a:off x="3215472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140"/>
            <p:cNvGrpSpPr/>
            <p:nvPr/>
          </p:nvGrpSpPr>
          <p:grpSpPr>
            <a:xfrm>
              <a:off x="785786" y="1141396"/>
              <a:ext cx="6858048" cy="4289456"/>
              <a:chOff x="785786" y="1141396"/>
              <a:chExt cx="6858048" cy="4289456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785786" y="3286124"/>
                <a:ext cx="685804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785786" y="5429264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785786" y="1141396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785786" y="4570420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785786" y="5000636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785786" y="1538270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785786" y="1998652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785786" y="2427280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785786" y="2857496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785786" y="4143380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785786" y="3714752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0" name="Flowchart: Connector 99"/>
          <p:cNvSpPr/>
          <p:nvPr/>
        </p:nvSpPr>
        <p:spPr>
          <a:xfrm>
            <a:off x="3286116" y="3357562"/>
            <a:ext cx="142876" cy="142876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1" name="Flowchart: Connector 100"/>
          <p:cNvSpPr/>
          <p:nvPr/>
        </p:nvSpPr>
        <p:spPr>
          <a:xfrm>
            <a:off x="5572132" y="3357562"/>
            <a:ext cx="142876" cy="142876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2" name="TextBox 101"/>
          <p:cNvSpPr txBox="1"/>
          <p:nvPr/>
        </p:nvSpPr>
        <p:spPr>
          <a:xfrm>
            <a:off x="5500694" y="300037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AU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3214678" y="34168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AU" b="1" dirty="0"/>
          </a:p>
        </p:txBody>
      </p:sp>
      <p:sp>
        <p:nvSpPr>
          <p:cNvPr id="104" name="Up Arrow 103"/>
          <p:cNvSpPr/>
          <p:nvPr/>
        </p:nvSpPr>
        <p:spPr>
          <a:xfrm>
            <a:off x="3286116" y="2571744"/>
            <a:ext cx="142876" cy="85725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05" name="Straight Arrow Connector 104"/>
          <p:cNvCxnSpPr/>
          <p:nvPr/>
        </p:nvCxnSpPr>
        <p:spPr>
          <a:xfrm>
            <a:off x="3071802" y="2571744"/>
            <a:ext cx="1428760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104" idx="2"/>
          </p:cNvCxnSpPr>
          <p:nvPr/>
        </p:nvCxnSpPr>
        <p:spPr>
          <a:xfrm rot="5400000" flipH="1">
            <a:off x="2464579" y="2536025"/>
            <a:ext cx="1785950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4500562" y="2571744"/>
            <a:ext cx="2857520" cy="214314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3357554" y="2571744"/>
            <a:ext cx="2857520" cy="214314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3286116" y="221455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Object</a:t>
            </a:r>
            <a:endParaRPr lang="en-AU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6500826" y="305966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Principal axis</a:t>
            </a:r>
            <a:endParaRPr lang="en-A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val 53"/>
          <p:cNvSpPr/>
          <p:nvPr/>
        </p:nvSpPr>
        <p:spPr>
          <a:xfrm>
            <a:off x="4357686" y="3000372"/>
            <a:ext cx="285752" cy="857256"/>
          </a:xfrm>
          <a:prstGeom prst="ellipse">
            <a:avLst/>
          </a:prstGeom>
          <a:solidFill>
            <a:srgbClr val="C0C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49" name="Picture 1" descr="MAJ Logo1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58214" y="6286520"/>
            <a:ext cx="624755" cy="352426"/>
          </a:xfrm>
          <a:prstGeom prst="rect">
            <a:avLst/>
          </a:prstGeom>
          <a:noFill/>
        </p:spPr>
      </p:pic>
      <p:sp>
        <p:nvSpPr>
          <p:cNvPr id="16" name="Up Arrow 15"/>
          <p:cNvSpPr/>
          <p:nvPr/>
        </p:nvSpPr>
        <p:spPr>
          <a:xfrm>
            <a:off x="3857620" y="2571744"/>
            <a:ext cx="142876" cy="85725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4" name="TextBox 63"/>
          <p:cNvSpPr txBox="1"/>
          <p:nvPr/>
        </p:nvSpPr>
        <p:spPr>
          <a:xfrm>
            <a:off x="3571868" y="220241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Object</a:t>
            </a:r>
            <a:endParaRPr lang="en-AU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3214678" y="342900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AU" b="1" dirty="0"/>
          </a:p>
        </p:txBody>
      </p:sp>
      <p:sp>
        <p:nvSpPr>
          <p:cNvPr id="22" name="Flowchart: Connector 21"/>
          <p:cNvSpPr/>
          <p:nvPr/>
        </p:nvSpPr>
        <p:spPr>
          <a:xfrm>
            <a:off x="3286116" y="3357562"/>
            <a:ext cx="142876" cy="142876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7" name="Group 142"/>
          <p:cNvGrpSpPr/>
          <p:nvPr/>
        </p:nvGrpSpPr>
        <p:grpSpPr>
          <a:xfrm>
            <a:off x="1071538" y="1285860"/>
            <a:ext cx="6858842" cy="4289456"/>
            <a:chOff x="785786" y="1141396"/>
            <a:chExt cx="6858842" cy="4289456"/>
          </a:xfrm>
        </p:grpSpPr>
        <p:grpSp>
          <p:nvGrpSpPr>
            <p:cNvPr id="9" name="Group 141"/>
            <p:cNvGrpSpPr/>
            <p:nvPr/>
          </p:nvGrpSpPr>
          <p:grpSpPr>
            <a:xfrm>
              <a:off x="785786" y="1143778"/>
              <a:ext cx="6858842" cy="4286280"/>
              <a:chOff x="785786" y="1143778"/>
              <a:chExt cx="6858842" cy="428628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rot="5400000">
                <a:off x="2072464" y="3286124"/>
                <a:ext cx="4285486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1500960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-213552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-1356560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929456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357952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-785056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5501488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4357686" y="3286124"/>
                <a:ext cx="428628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2643968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3786976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>
                <a:off x="4929984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3215472" y="3286124"/>
                <a:ext cx="428548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140"/>
            <p:cNvGrpSpPr/>
            <p:nvPr/>
          </p:nvGrpSpPr>
          <p:grpSpPr>
            <a:xfrm>
              <a:off x="785786" y="1141396"/>
              <a:ext cx="6858048" cy="4289456"/>
              <a:chOff x="785786" y="1141396"/>
              <a:chExt cx="6858048" cy="4289456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785786" y="3286124"/>
                <a:ext cx="685804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85786" y="5429264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785786" y="1141396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785786" y="4570420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785786" y="5000636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785786" y="1568436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785786" y="1998652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785786" y="2427280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785786" y="2857496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785786" y="4143380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785786" y="3714752"/>
                <a:ext cx="6858048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5" name="TextBox 94"/>
          <p:cNvSpPr txBox="1"/>
          <p:nvPr/>
        </p:nvSpPr>
        <p:spPr>
          <a:xfrm>
            <a:off x="6500826" y="305966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Principal axis</a:t>
            </a:r>
            <a:endParaRPr lang="en-AU" b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3286116" y="135729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Image</a:t>
            </a:r>
            <a:endParaRPr lang="en-AU" b="1" dirty="0"/>
          </a:p>
        </p:txBody>
      </p:sp>
      <p:sp>
        <p:nvSpPr>
          <p:cNvPr id="145" name="TextBox 144"/>
          <p:cNvSpPr txBox="1"/>
          <p:nvPr/>
        </p:nvSpPr>
        <p:spPr>
          <a:xfrm>
            <a:off x="0" y="8572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Object placed between the focal length (</a:t>
            </a:r>
            <a:r>
              <a:rPr lang="en-US" sz="2000" b="1" i="1" dirty="0" smtClean="0">
                <a:solidFill>
                  <a:srgbClr val="0070C0"/>
                </a:solidFill>
              </a:rPr>
              <a:t>f</a:t>
            </a:r>
            <a:r>
              <a:rPr lang="en-US" sz="2000" b="1" dirty="0" smtClean="0">
                <a:solidFill>
                  <a:srgbClr val="0070C0"/>
                </a:solidFill>
              </a:rPr>
              <a:t>) and pole of mirror</a:t>
            </a:r>
            <a:endParaRPr lang="en-AU" sz="2000" b="1" i="1" dirty="0" smtClean="0">
              <a:solidFill>
                <a:srgbClr val="0070C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rot="5400000" flipH="1" flipV="1">
            <a:off x="2821769" y="2035959"/>
            <a:ext cx="2000264" cy="1357322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3643306" y="2570950"/>
            <a:ext cx="858050" cy="79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ubtitle 2"/>
          <p:cNvSpPr txBox="1">
            <a:spLocks/>
          </p:cNvSpPr>
          <p:nvPr/>
        </p:nvSpPr>
        <p:spPr>
          <a:xfrm>
            <a:off x="571472" y="214290"/>
            <a:ext cx="7858180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“Ray Tracing – Convex lens”</a:t>
            </a:r>
            <a:endParaRPr kumimoji="0" lang="en-AU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6" name="Flowchart: Connector 55"/>
          <p:cNvSpPr/>
          <p:nvPr/>
        </p:nvSpPr>
        <p:spPr>
          <a:xfrm>
            <a:off x="5572132" y="3357562"/>
            <a:ext cx="142876" cy="142876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1" name="TextBox 60"/>
          <p:cNvSpPr txBox="1"/>
          <p:nvPr/>
        </p:nvSpPr>
        <p:spPr>
          <a:xfrm>
            <a:off x="5500694" y="300037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AU" b="1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4500562" y="2571744"/>
            <a:ext cx="2857520" cy="214314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500562" y="1714488"/>
            <a:ext cx="2857520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0800000">
            <a:off x="3071802" y="1714488"/>
            <a:ext cx="1428760" cy="1588"/>
          </a:xfrm>
          <a:prstGeom prst="line">
            <a:avLst/>
          </a:prstGeom>
          <a:ln w="25400">
            <a:solidFill>
              <a:srgbClr val="00206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0800000">
            <a:off x="3071802" y="1500174"/>
            <a:ext cx="1428760" cy="1071570"/>
          </a:xfrm>
          <a:prstGeom prst="line">
            <a:avLst/>
          </a:prstGeom>
          <a:ln w="25400">
            <a:solidFill>
              <a:srgbClr val="00206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Up Arrow 85"/>
          <p:cNvSpPr/>
          <p:nvPr/>
        </p:nvSpPr>
        <p:spPr>
          <a:xfrm>
            <a:off x="3286116" y="1714488"/>
            <a:ext cx="142876" cy="171451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92" name="Straight Arrow Connector 91"/>
          <p:cNvCxnSpPr/>
          <p:nvPr/>
        </p:nvCxnSpPr>
        <p:spPr>
          <a:xfrm rot="16200000" flipH="1">
            <a:off x="3428992" y="3000372"/>
            <a:ext cx="2643206" cy="164307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64" idx="2"/>
          </p:cNvCxnSpPr>
          <p:nvPr/>
        </p:nvCxnSpPr>
        <p:spPr>
          <a:xfrm rot="5400000" flipH="1">
            <a:off x="3000364" y="1571612"/>
            <a:ext cx="1143008" cy="857256"/>
          </a:xfrm>
          <a:prstGeom prst="line">
            <a:avLst/>
          </a:prstGeom>
          <a:ln w="25400">
            <a:solidFill>
              <a:srgbClr val="00206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  <p:bldP spid="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14290"/>
            <a:ext cx="7858180" cy="64294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“Ray Tracing – Convex lens”</a:t>
            </a:r>
            <a:endParaRPr lang="en-AU" sz="4000" b="1" dirty="0">
              <a:solidFill>
                <a:srgbClr val="0070C0"/>
              </a:solidFill>
            </a:endParaRPr>
          </a:p>
        </p:txBody>
      </p:sp>
      <p:pic>
        <p:nvPicPr>
          <p:cNvPr id="2049" name="Picture 1" descr="MAJ Logo1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58214" y="6286520"/>
            <a:ext cx="624755" cy="352426"/>
          </a:xfrm>
          <a:prstGeom prst="rect">
            <a:avLst/>
          </a:prstGeom>
          <a:noFill/>
        </p:spPr>
      </p:pic>
      <p:sp>
        <p:nvSpPr>
          <p:cNvPr id="145" name="TextBox 144"/>
          <p:cNvSpPr txBox="1"/>
          <p:nvPr/>
        </p:nvSpPr>
        <p:spPr>
          <a:xfrm>
            <a:off x="0" y="107154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0070C0"/>
                </a:solidFill>
              </a:rPr>
              <a:t>Summary Table</a:t>
            </a:r>
            <a:endParaRPr lang="en-AU" sz="2000" b="1" i="1" u="sng" dirty="0" smtClean="0">
              <a:solidFill>
                <a:srgbClr val="0070C0"/>
              </a:solidFill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714348" y="1785926"/>
          <a:ext cx="7733674" cy="350046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879727"/>
                <a:gridCol w="1424655"/>
                <a:gridCol w="1417589"/>
                <a:gridCol w="1370283"/>
                <a:gridCol w="1641420"/>
              </a:tblGrid>
              <a:tr h="500066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Object </a:t>
                      </a:r>
                    </a:p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A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Image description</a:t>
                      </a:r>
                      <a:endParaRPr lang="en-A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00066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lang="en-A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endParaRPr lang="en-A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Size</a:t>
                      </a:r>
                      <a:endParaRPr lang="en-A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Magnification</a:t>
                      </a:r>
                      <a:endParaRPr lang="en-A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&gt;2f</a:t>
                      </a:r>
                      <a:endParaRPr lang="en-A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Real</a:t>
                      </a:r>
                      <a:endParaRPr lang="en-A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Inverted</a:t>
                      </a:r>
                      <a:endParaRPr lang="en-A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Diminished</a:t>
                      </a:r>
                      <a:endParaRPr lang="en-A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 1/2</a:t>
                      </a:r>
                      <a:endParaRPr lang="en-A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2f</a:t>
                      </a:r>
                      <a:endParaRPr lang="en-A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Real</a:t>
                      </a:r>
                      <a:endParaRPr lang="en-A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Inverted</a:t>
                      </a:r>
                      <a:endParaRPr lang="en-A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Same</a:t>
                      </a:r>
                      <a:endParaRPr lang="en-A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1</a:t>
                      </a:r>
                      <a:endParaRPr lang="en-A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Between 2f &amp; f</a:t>
                      </a:r>
                      <a:endParaRPr lang="en-A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Real</a:t>
                      </a:r>
                      <a:endParaRPr lang="en-A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Inverted</a:t>
                      </a:r>
                      <a:endParaRPr lang="en-A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Enlarged</a:t>
                      </a:r>
                      <a:endParaRPr lang="en-A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2</a:t>
                      </a:r>
                      <a:endParaRPr lang="en-A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en-A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No image formed</a:t>
                      </a:r>
                      <a:endParaRPr lang="en-A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Between f &amp; pole</a:t>
                      </a:r>
                      <a:endParaRPr lang="en-A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Virtual</a:t>
                      </a:r>
                      <a:endParaRPr lang="en-A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Upright</a:t>
                      </a:r>
                      <a:endParaRPr lang="en-A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Enlarged</a:t>
                      </a:r>
                      <a:endParaRPr lang="en-A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AU" sz="18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262</Words>
  <Application>Microsoft Office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Ray 1. Incident ray parallel to the principal axis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Preview</dc:title>
  <dc:creator> </dc:creator>
  <cp:lastModifiedBy> </cp:lastModifiedBy>
  <cp:revision>88</cp:revision>
  <dcterms:created xsi:type="dcterms:W3CDTF">2007-12-26T03:35:10Z</dcterms:created>
  <dcterms:modified xsi:type="dcterms:W3CDTF">2008-01-14T11:05:57Z</dcterms:modified>
</cp:coreProperties>
</file>